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Alexandria Bold" panose="020B0604020202020204" charset="-78"/>
      <p:regular r:id="rId17"/>
    </p:embeddedFont>
    <p:embeddedFont>
      <p:font typeface="Arimo" panose="020B0604020202020204" charset="0"/>
      <p:regular r:id="rId18"/>
    </p:embeddedFont>
    <p:embeddedFont>
      <p:font typeface="Arimo Bold" panose="020B0604020202020204" charset="0"/>
      <p:regular r:id="rId19"/>
    </p:embeddedFont>
    <p:embeddedFont>
      <p:font typeface="Alexandria Light" panose="020B0604020202020204" charset="-78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08.08.2025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7EEF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A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805886" y="3219599"/>
            <a:ext cx="9534228" cy="1577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4875" b="1">
                <a:solidFill>
                  <a:srgbClr val="1F1E1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Unlocking Business Insights with Power BI Dashboards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05886" y="5057626"/>
            <a:ext cx="9534228" cy="1990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In today's data-driven landscape, transforming raw data into actionable insights is crucial for strategic decision-making. This presentation outlines our approach to designing and developing an interactive Power BI dashboard tailored for business stakeholders, empowering them to explore key performance indicators and uncover hidden opportunities.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7EEF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A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47886" y="2544366"/>
            <a:ext cx="8947397" cy="798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4875" b="1">
                <a:solidFill>
                  <a:srgbClr val="1F1E1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Key Takeaways &amp; Next Steps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47886" y="4172099"/>
            <a:ext cx="5306020" cy="2526804"/>
            <a:chOff x="0" y="0"/>
            <a:chExt cx="7074693" cy="33690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074662" cy="3369056"/>
            </a:xfrm>
            <a:custGeom>
              <a:avLst/>
              <a:gdLst/>
              <a:ahLst/>
              <a:cxnLst/>
              <a:rect l="l" t="t" r="r" b="b"/>
              <a:pathLst>
                <a:path w="7074662" h="3369056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6891782" y="0"/>
                  </a:lnTo>
                  <a:cubicBezTo>
                    <a:pt x="6992747" y="0"/>
                    <a:pt x="7074662" y="81915"/>
                    <a:pt x="7074662" y="182880"/>
                  </a:cubicBezTo>
                  <a:lnTo>
                    <a:pt x="7074662" y="3186176"/>
                  </a:lnTo>
                  <a:cubicBezTo>
                    <a:pt x="7074662" y="3287141"/>
                    <a:pt x="6992747" y="3369056"/>
                    <a:pt x="6891782" y="3369056"/>
                  </a:cubicBezTo>
                  <a:lnTo>
                    <a:pt x="182880" y="3369056"/>
                  </a:lnTo>
                  <a:cubicBezTo>
                    <a:pt x="81915" y="3369056"/>
                    <a:pt x="0" y="3287141"/>
                    <a:pt x="0" y="3186176"/>
                  </a:cubicBezTo>
                  <a:close/>
                </a:path>
              </a:pathLst>
            </a:custGeom>
            <a:solidFill>
              <a:srgbClr val="FFFAFA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47886" y="4143524"/>
            <a:ext cx="5306020" cy="114300"/>
            <a:chOff x="0" y="0"/>
            <a:chExt cx="7074693" cy="152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074662" cy="152400"/>
            </a:xfrm>
            <a:custGeom>
              <a:avLst/>
              <a:gdLst/>
              <a:ahLst/>
              <a:cxnLst/>
              <a:rect l="l" t="t" r="r" b="b"/>
              <a:pathLst>
                <a:path w="7074662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6998462" y="0"/>
                  </a:lnTo>
                  <a:cubicBezTo>
                    <a:pt x="7040499" y="0"/>
                    <a:pt x="7074662" y="34163"/>
                    <a:pt x="7074662" y="76200"/>
                  </a:cubicBezTo>
                  <a:cubicBezTo>
                    <a:pt x="7074662" y="118237"/>
                    <a:pt x="7040499" y="152400"/>
                    <a:pt x="6998462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1A2D7A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3245495" y="3816698"/>
            <a:ext cx="710804" cy="710804"/>
            <a:chOff x="0" y="0"/>
            <a:chExt cx="947738" cy="94773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47801" cy="947801"/>
            </a:xfrm>
            <a:custGeom>
              <a:avLst/>
              <a:gdLst/>
              <a:ahLst/>
              <a:cxnLst/>
              <a:rect l="l" t="t" r="r" b="b"/>
              <a:pathLst>
                <a:path w="947801" h="947801">
                  <a:moveTo>
                    <a:pt x="0" y="473837"/>
                  </a:moveTo>
                  <a:cubicBezTo>
                    <a:pt x="0" y="212217"/>
                    <a:pt x="212217" y="0"/>
                    <a:pt x="473837" y="0"/>
                  </a:cubicBezTo>
                  <a:cubicBezTo>
                    <a:pt x="735457" y="0"/>
                    <a:pt x="947801" y="212217"/>
                    <a:pt x="947801" y="473837"/>
                  </a:cubicBezTo>
                  <a:cubicBezTo>
                    <a:pt x="947801" y="735457"/>
                    <a:pt x="735584" y="947801"/>
                    <a:pt x="473837" y="947801"/>
                  </a:cubicBezTo>
                  <a:cubicBezTo>
                    <a:pt x="212090" y="947801"/>
                    <a:pt x="0" y="735584"/>
                    <a:pt x="0" y="473837"/>
                  </a:cubicBezTo>
                  <a:close/>
                </a:path>
              </a:pathLst>
            </a:custGeom>
            <a:solidFill>
              <a:srgbClr val="1A2D7A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3458766" y="3994398"/>
            <a:ext cx="284261" cy="355401"/>
            <a:chOff x="0" y="0"/>
            <a:chExt cx="379015" cy="473868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378968" cy="473837"/>
            </a:xfrm>
            <a:custGeom>
              <a:avLst/>
              <a:gdLst/>
              <a:ahLst/>
              <a:cxnLst/>
              <a:rect l="l" t="t" r="r" b="b"/>
              <a:pathLst>
                <a:path w="378968" h="473837">
                  <a:moveTo>
                    <a:pt x="0" y="0"/>
                  </a:moveTo>
                  <a:lnTo>
                    <a:pt x="378968" y="0"/>
                  </a:lnTo>
                  <a:lnTo>
                    <a:pt x="378968" y="473837"/>
                  </a:lnTo>
                  <a:lnTo>
                    <a:pt x="0" y="4738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86" r="-698" b="-6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213396" y="4754910"/>
            <a:ext cx="3117949" cy="399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3B353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Strategic Insights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3396" y="5200947"/>
            <a:ext cx="4775001" cy="1232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The Power BI dashboard will deliver crucial insights into sales, profit, and growth.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6490841" y="4172099"/>
            <a:ext cx="5306169" cy="2526804"/>
            <a:chOff x="0" y="0"/>
            <a:chExt cx="7074892" cy="336907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074916" cy="3369056"/>
            </a:xfrm>
            <a:custGeom>
              <a:avLst/>
              <a:gdLst/>
              <a:ahLst/>
              <a:cxnLst/>
              <a:rect l="l" t="t" r="r" b="b"/>
              <a:pathLst>
                <a:path w="7074916" h="3369056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6892036" y="0"/>
                  </a:lnTo>
                  <a:cubicBezTo>
                    <a:pt x="6993001" y="0"/>
                    <a:pt x="7074916" y="81915"/>
                    <a:pt x="7074916" y="182880"/>
                  </a:cubicBezTo>
                  <a:lnTo>
                    <a:pt x="7074916" y="3186176"/>
                  </a:lnTo>
                  <a:cubicBezTo>
                    <a:pt x="7074916" y="3287141"/>
                    <a:pt x="6993001" y="3369056"/>
                    <a:pt x="6892036" y="3369056"/>
                  </a:cubicBezTo>
                  <a:lnTo>
                    <a:pt x="182880" y="3369056"/>
                  </a:lnTo>
                  <a:cubicBezTo>
                    <a:pt x="81915" y="3369056"/>
                    <a:pt x="0" y="3287141"/>
                    <a:pt x="0" y="3186176"/>
                  </a:cubicBezTo>
                  <a:close/>
                </a:path>
              </a:pathLst>
            </a:custGeom>
            <a:solidFill>
              <a:srgbClr val="FFFAFA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6490841" y="4143524"/>
            <a:ext cx="5306169" cy="114300"/>
            <a:chOff x="0" y="0"/>
            <a:chExt cx="7074892" cy="1524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074916" cy="152400"/>
            </a:xfrm>
            <a:custGeom>
              <a:avLst/>
              <a:gdLst/>
              <a:ahLst/>
              <a:cxnLst/>
              <a:rect l="l" t="t" r="r" b="b"/>
              <a:pathLst>
                <a:path w="7074916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6998716" y="0"/>
                  </a:lnTo>
                  <a:cubicBezTo>
                    <a:pt x="7040753" y="0"/>
                    <a:pt x="7074916" y="34163"/>
                    <a:pt x="7074916" y="76200"/>
                  </a:cubicBezTo>
                  <a:cubicBezTo>
                    <a:pt x="7074916" y="118237"/>
                    <a:pt x="7040753" y="152400"/>
                    <a:pt x="6998716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1A2D7A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8788450" y="3816698"/>
            <a:ext cx="710804" cy="710804"/>
            <a:chOff x="0" y="0"/>
            <a:chExt cx="947738" cy="94773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47801" cy="947801"/>
            </a:xfrm>
            <a:custGeom>
              <a:avLst/>
              <a:gdLst/>
              <a:ahLst/>
              <a:cxnLst/>
              <a:rect l="l" t="t" r="r" b="b"/>
              <a:pathLst>
                <a:path w="947801" h="947801">
                  <a:moveTo>
                    <a:pt x="0" y="473837"/>
                  </a:moveTo>
                  <a:cubicBezTo>
                    <a:pt x="0" y="212217"/>
                    <a:pt x="212217" y="0"/>
                    <a:pt x="473837" y="0"/>
                  </a:cubicBezTo>
                  <a:cubicBezTo>
                    <a:pt x="735457" y="0"/>
                    <a:pt x="947801" y="212217"/>
                    <a:pt x="947801" y="473837"/>
                  </a:cubicBezTo>
                  <a:cubicBezTo>
                    <a:pt x="947801" y="735457"/>
                    <a:pt x="735584" y="947801"/>
                    <a:pt x="473837" y="947801"/>
                  </a:cubicBezTo>
                  <a:cubicBezTo>
                    <a:pt x="212090" y="947801"/>
                    <a:pt x="0" y="735584"/>
                    <a:pt x="0" y="473837"/>
                  </a:cubicBezTo>
                  <a:close/>
                </a:path>
              </a:pathLst>
            </a:custGeom>
            <a:solidFill>
              <a:srgbClr val="1A2D7A"/>
            </a:solid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9001720" y="3994398"/>
            <a:ext cx="284261" cy="355401"/>
            <a:chOff x="0" y="0"/>
            <a:chExt cx="379015" cy="473868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378968" cy="473837"/>
            </a:xfrm>
            <a:custGeom>
              <a:avLst/>
              <a:gdLst/>
              <a:ahLst/>
              <a:cxnLst/>
              <a:rect l="l" t="t" r="r" b="b"/>
              <a:pathLst>
                <a:path w="378968" h="473837">
                  <a:moveTo>
                    <a:pt x="0" y="0"/>
                  </a:moveTo>
                  <a:lnTo>
                    <a:pt x="378968" y="0"/>
                  </a:lnTo>
                  <a:lnTo>
                    <a:pt x="378968" y="473837"/>
                  </a:lnTo>
                  <a:lnTo>
                    <a:pt x="0" y="4738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686" r="-698" b="-6"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6756350" y="4754910"/>
            <a:ext cx="3588097" cy="399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3B353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Enhanced Interactivity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756350" y="5200947"/>
            <a:ext cx="4775150" cy="853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Slicers and filters will enable dynamic and personalized data exploration.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2033945" y="4172099"/>
            <a:ext cx="5306020" cy="2526804"/>
            <a:chOff x="0" y="0"/>
            <a:chExt cx="7074693" cy="336907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074662" cy="3369056"/>
            </a:xfrm>
            <a:custGeom>
              <a:avLst/>
              <a:gdLst/>
              <a:ahLst/>
              <a:cxnLst/>
              <a:rect l="l" t="t" r="r" b="b"/>
              <a:pathLst>
                <a:path w="7074662" h="3369056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6891782" y="0"/>
                  </a:lnTo>
                  <a:cubicBezTo>
                    <a:pt x="6992747" y="0"/>
                    <a:pt x="7074662" y="81915"/>
                    <a:pt x="7074662" y="182880"/>
                  </a:cubicBezTo>
                  <a:lnTo>
                    <a:pt x="7074662" y="3186176"/>
                  </a:lnTo>
                  <a:cubicBezTo>
                    <a:pt x="7074662" y="3287141"/>
                    <a:pt x="6992747" y="3369056"/>
                    <a:pt x="6891782" y="3369056"/>
                  </a:cubicBezTo>
                  <a:lnTo>
                    <a:pt x="182880" y="3369056"/>
                  </a:lnTo>
                  <a:cubicBezTo>
                    <a:pt x="81915" y="3369056"/>
                    <a:pt x="0" y="3287141"/>
                    <a:pt x="0" y="3186176"/>
                  </a:cubicBezTo>
                  <a:close/>
                </a:path>
              </a:pathLst>
            </a:custGeom>
            <a:solidFill>
              <a:srgbClr val="FFFAFA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2033945" y="4143524"/>
            <a:ext cx="5306020" cy="114300"/>
            <a:chOff x="0" y="0"/>
            <a:chExt cx="7074693" cy="1524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7074662" cy="152400"/>
            </a:xfrm>
            <a:custGeom>
              <a:avLst/>
              <a:gdLst/>
              <a:ahLst/>
              <a:cxnLst/>
              <a:rect l="l" t="t" r="r" b="b"/>
              <a:pathLst>
                <a:path w="7074662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6998462" y="0"/>
                  </a:lnTo>
                  <a:cubicBezTo>
                    <a:pt x="7040499" y="0"/>
                    <a:pt x="7074662" y="34163"/>
                    <a:pt x="7074662" y="76200"/>
                  </a:cubicBezTo>
                  <a:cubicBezTo>
                    <a:pt x="7074662" y="118237"/>
                    <a:pt x="7040499" y="152400"/>
                    <a:pt x="6998462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1A2D7A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4331554" y="3816698"/>
            <a:ext cx="710804" cy="710804"/>
            <a:chOff x="0" y="0"/>
            <a:chExt cx="947738" cy="94773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947801" cy="947801"/>
            </a:xfrm>
            <a:custGeom>
              <a:avLst/>
              <a:gdLst/>
              <a:ahLst/>
              <a:cxnLst/>
              <a:rect l="l" t="t" r="r" b="b"/>
              <a:pathLst>
                <a:path w="947801" h="947801">
                  <a:moveTo>
                    <a:pt x="0" y="473837"/>
                  </a:moveTo>
                  <a:cubicBezTo>
                    <a:pt x="0" y="212217"/>
                    <a:pt x="212217" y="0"/>
                    <a:pt x="473837" y="0"/>
                  </a:cubicBezTo>
                  <a:cubicBezTo>
                    <a:pt x="735457" y="0"/>
                    <a:pt x="947801" y="212217"/>
                    <a:pt x="947801" y="473837"/>
                  </a:cubicBezTo>
                  <a:cubicBezTo>
                    <a:pt x="947801" y="735457"/>
                    <a:pt x="735584" y="947801"/>
                    <a:pt x="473837" y="947801"/>
                  </a:cubicBezTo>
                  <a:cubicBezTo>
                    <a:pt x="212090" y="947801"/>
                    <a:pt x="0" y="735584"/>
                    <a:pt x="0" y="473837"/>
                  </a:cubicBezTo>
                  <a:close/>
                </a:path>
              </a:pathLst>
            </a:custGeom>
            <a:solidFill>
              <a:srgbClr val="1A2D7A"/>
            </a:solidFill>
          </p:spPr>
        </p:sp>
      </p:grpSp>
      <p:grpSp>
        <p:nvGrpSpPr>
          <p:cNvPr id="33" name="Group 33"/>
          <p:cNvGrpSpPr>
            <a:grpSpLocks noChangeAspect="1"/>
          </p:cNvGrpSpPr>
          <p:nvPr/>
        </p:nvGrpSpPr>
        <p:grpSpPr>
          <a:xfrm>
            <a:off x="14544824" y="3994398"/>
            <a:ext cx="284261" cy="355401"/>
            <a:chOff x="0" y="0"/>
            <a:chExt cx="379015" cy="473868"/>
          </a:xfrm>
        </p:grpSpPr>
        <p:sp>
          <p:nvSpPr>
            <p:cNvPr id="34" name="Freeform 34" descr="preencoded.png"/>
            <p:cNvSpPr/>
            <p:nvPr/>
          </p:nvSpPr>
          <p:spPr>
            <a:xfrm>
              <a:off x="0" y="0"/>
              <a:ext cx="378968" cy="473837"/>
            </a:xfrm>
            <a:custGeom>
              <a:avLst/>
              <a:gdLst/>
              <a:ahLst/>
              <a:cxnLst/>
              <a:rect l="l" t="t" r="r" b="b"/>
              <a:pathLst>
                <a:path w="378968" h="473837">
                  <a:moveTo>
                    <a:pt x="0" y="0"/>
                  </a:moveTo>
                  <a:lnTo>
                    <a:pt x="378968" y="0"/>
                  </a:lnTo>
                  <a:lnTo>
                    <a:pt x="378968" y="473837"/>
                  </a:lnTo>
                  <a:lnTo>
                    <a:pt x="0" y="4738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686" r="-698" b="-6"/>
              </a:stretch>
            </a:blipFill>
          </p:spPr>
        </p:sp>
      </p:grpSp>
      <p:sp>
        <p:nvSpPr>
          <p:cNvPr id="35" name="TextBox 35"/>
          <p:cNvSpPr txBox="1"/>
          <p:nvPr/>
        </p:nvSpPr>
        <p:spPr>
          <a:xfrm>
            <a:off x="12299454" y="4754910"/>
            <a:ext cx="3117949" cy="399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3B353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Cohesive Design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299454" y="5200947"/>
            <a:ext cx="4775001" cy="1232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A consistent visual theme and intuitive navigation will ensure a seamless user experience.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47886" y="6870204"/>
            <a:ext cx="16392228" cy="853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Next Steps:</a:t>
            </a:r>
            <a:r>
              <a:rPr lang="en-US" sz="1812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 We will present a detailed wireframe of the dashboard layout, followed by a development timeline and regular progress updates.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7EEF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-3810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A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47886" y="2306985"/>
            <a:ext cx="3117949" cy="39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1F1E1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Agenda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7886" y="2924026"/>
            <a:ext cx="12912179" cy="798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4875" b="1" dirty="0">
                <a:solidFill>
                  <a:srgbClr val="1F1E1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Dashboard Design: A Strategic Approach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7886" y="4001691"/>
            <a:ext cx="236935" cy="372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B3535"/>
                </a:solidFill>
                <a:latin typeface="Alexandria Light"/>
                <a:ea typeface="Alexandria Light"/>
                <a:cs typeface="Alexandria Light"/>
                <a:sym typeface="Alexandria Light"/>
              </a:rPr>
              <a:t>01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47886" y="4452045"/>
            <a:ext cx="5306020" cy="28575"/>
            <a:chOff x="0" y="0"/>
            <a:chExt cx="7074693" cy="381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074662" cy="38100"/>
            </a:xfrm>
            <a:custGeom>
              <a:avLst/>
              <a:gdLst/>
              <a:ahLst/>
              <a:cxnLst/>
              <a:rect l="l" t="t" r="r" b="b"/>
              <a:pathLst>
                <a:path w="7074662" h="38100">
                  <a:moveTo>
                    <a:pt x="0" y="0"/>
                  </a:moveTo>
                  <a:lnTo>
                    <a:pt x="7074662" y="0"/>
                  </a:lnTo>
                  <a:lnTo>
                    <a:pt x="7074662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1A2D7A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947886" y="4618136"/>
            <a:ext cx="4569768" cy="399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 dirty="0">
                <a:solidFill>
                  <a:srgbClr val="3B353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Understanding the Objective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7886" y="5280720"/>
            <a:ext cx="5306020" cy="853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 dirty="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Defining the core purpose and target audience for the dashboard.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490841" y="4001691"/>
            <a:ext cx="236935" cy="372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B3535"/>
                </a:solidFill>
                <a:latin typeface="Alexandria Light"/>
                <a:ea typeface="Alexandria Light"/>
                <a:cs typeface="Alexandria Light"/>
                <a:sym typeface="Alexandria Light"/>
              </a:rPr>
              <a:t>02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6490841" y="4452045"/>
            <a:ext cx="5306169" cy="28575"/>
            <a:chOff x="0" y="0"/>
            <a:chExt cx="7074892" cy="381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074916" cy="38100"/>
            </a:xfrm>
            <a:custGeom>
              <a:avLst/>
              <a:gdLst/>
              <a:ahLst/>
              <a:cxnLst/>
              <a:rect l="l" t="t" r="r" b="b"/>
              <a:pathLst>
                <a:path w="7074916" h="38100">
                  <a:moveTo>
                    <a:pt x="0" y="0"/>
                  </a:moveTo>
                  <a:lnTo>
                    <a:pt x="7074916" y="0"/>
                  </a:lnTo>
                  <a:lnTo>
                    <a:pt x="7074916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1A2D7A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6490841" y="4618136"/>
            <a:ext cx="3405039" cy="399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3B353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Key Design Principles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490841" y="5295900"/>
            <a:ext cx="5306169" cy="853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 dirty="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Exploring the foundational elements for an effective dashboard.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033945" y="4001691"/>
            <a:ext cx="236935" cy="372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B3535"/>
                </a:solidFill>
                <a:latin typeface="Alexandria Light"/>
                <a:ea typeface="Alexandria Light"/>
                <a:cs typeface="Alexandria Light"/>
                <a:sym typeface="Alexandria Light"/>
              </a:rPr>
              <a:t>03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2033945" y="4452045"/>
            <a:ext cx="5306020" cy="28575"/>
            <a:chOff x="0" y="0"/>
            <a:chExt cx="7074693" cy="381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074662" cy="38100"/>
            </a:xfrm>
            <a:custGeom>
              <a:avLst/>
              <a:gdLst/>
              <a:ahLst/>
              <a:cxnLst/>
              <a:rect l="l" t="t" r="r" b="b"/>
              <a:pathLst>
                <a:path w="7074662" h="38100">
                  <a:moveTo>
                    <a:pt x="0" y="0"/>
                  </a:moveTo>
                  <a:lnTo>
                    <a:pt x="7074662" y="0"/>
                  </a:lnTo>
                  <a:lnTo>
                    <a:pt x="7074662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1A2D7A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2033945" y="4618136"/>
            <a:ext cx="3524101" cy="399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3B353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Tools and Deliverables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033945" y="5295900"/>
            <a:ext cx="5306020" cy="853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 dirty="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Outlining the technology and outputs of the project.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47886" y="6255990"/>
            <a:ext cx="236935" cy="372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B3535"/>
                </a:solidFill>
                <a:latin typeface="Alexandria Light"/>
                <a:ea typeface="Alexandria Light"/>
                <a:cs typeface="Alexandria Light"/>
                <a:sym typeface="Alexandria Light"/>
              </a:rPr>
              <a:t>04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947886" y="6706344"/>
            <a:ext cx="8077497" cy="28575"/>
            <a:chOff x="0" y="0"/>
            <a:chExt cx="10769997" cy="381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769981" cy="38100"/>
            </a:xfrm>
            <a:custGeom>
              <a:avLst/>
              <a:gdLst/>
              <a:ahLst/>
              <a:cxnLst/>
              <a:rect l="l" t="t" r="r" b="b"/>
              <a:pathLst>
                <a:path w="10769981" h="38100">
                  <a:moveTo>
                    <a:pt x="0" y="0"/>
                  </a:moveTo>
                  <a:lnTo>
                    <a:pt x="10769981" y="0"/>
                  </a:lnTo>
                  <a:lnTo>
                    <a:pt x="10769981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1A2D7A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947886" y="6872436"/>
            <a:ext cx="3141166" cy="399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3B353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Interactive Features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47874" y="7642693"/>
            <a:ext cx="8077497" cy="474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 dirty="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Highlighting functionalities that enhance user engagement.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262319" y="6255990"/>
            <a:ext cx="236935" cy="372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B3535"/>
                </a:solidFill>
                <a:latin typeface="Alexandria Light"/>
                <a:ea typeface="Alexandria Light"/>
                <a:cs typeface="Alexandria Light"/>
                <a:sym typeface="Alexandria Light"/>
              </a:rPr>
              <a:t>05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9262319" y="6706344"/>
            <a:ext cx="8077646" cy="28575"/>
            <a:chOff x="0" y="0"/>
            <a:chExt cx="10770195" cy="381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770235" cy="38100"/>
            </a:xfrm>
            <a:custGeom>
              <a:avLst/>
              <a:gdLst/>
              <a:ahLst/>
              <a:cxnLst/>
              <a:rect l="l" t="t" r="r" b="b"/>
              <a:pathLst>
                <a:path w="10770235" h="38100">
                  <a:moveTo>
                    <a:pt x="0" y="0"/>
                  </a:moveTo>
                  <a:lnTo>
                    <a:pt x="10770235" y="0"/>
                  </a:lnTo>
                  <a:lnTo>
                    <a:pt x="10770235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1A2D7A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9262319" y="6872436"/>
            <a:ext cx="4602510" cy="399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3B353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Visual Cohesion &amp; Navigation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262319" y="7642694"/>
            <a:ext cx="8077646" cy="474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 dirty="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Ensuring a consistent and intuitive user experience.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7EEF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26670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A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47886" y="2706737"/>
            <a:ext cx="14655105" cy="798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4875" b="1">
                <a:solidFill>
                  <a:srgbClr val="1F1E1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Objective: Empowering Business Stakeholders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7886" y="4126930"/>
            <a:ext cx="16392228" cy="853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 dirty="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Our primary objective is to design an interactive Power BI dashboard that serves as a central hub for critical business insights. This dashboard will enable stakeholders to monitor performance, identify trends, and make informed decisions quickly and efficiently.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947886" y="5003750"/>
            <a:ext cx="592336" cy="592336"/>
            <a:chOff x="0" y="0"/>
            <a:chExt cx="789782" cy="789782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789813" cy="789813"/>
            </a:xfrm>
            <a:custGeom>
              <a:avLst/>
              <a:gdLst/>
              <a:ahLst/>
              <a:cxnLst/>
              <a:rect l="l" t="t" r="r" b="b"/>
              <a:pathLst>
                <a:path w="789813" h="789813">
                  <a:moveTo>
                    <a:pt x="0" y="0"/>
                  </a:moveTo>
                  <a:lnTo>
                    <a:pt x="789813" y="0"/>
                  </a:lnTo>
                  <a:lnTo>
                    <a:pt x="789813" y="789813"/>
                  </a:lnTo>
                  <a:lnTo>
                    <a:pt x="0" y="789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3" b="3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47886" y="5882729"/>
            <a:ext cx="3476476" cy="399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3B353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Data-Driven Decisions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7886" y="6634256"/>
            <a:ext cx="5266581" cy="775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 dirty="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Facilitating quick access to vital metrics for strategic planning.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6510635" y="5003750"/>
            <a:ext cx="592336" cy="592336"/>
            <a:chOff x="0" y="0"/>
            <a:chExt cx="789782" cy="789782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789813" cy="789813"/>
            </a:xfrm>
            <a:custGeom>
              <a:avLst/>
              <a:gdLst/>
              <a:ahLst/>
              <a:cxnLst/>
              <a:rect l="l" t="t" r="r" b="b"/>
              <a:pathLst>
                <a:path w="789813" h="789813">
                  <a:moveTo>
                    <a:pt x="0" y="0"/>
                  </a:moveTo>
                  <a:lnTo>
                    <a:pt x="789813" y="0"/>
                  </a:lnTo>
                  <a:lnTo>
                    <a:pt x="789813" y="789813"/>
                  </a:lnTo>
                  <a:lnTo>
                    <a:pt x="0" y="789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3" b="3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6510635" y="5882729"/>
            <a:ext cx="3117949" cy="399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3B353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Targeted Audience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10635" y="6651486"/>
            <a:ext cx="5266581" cy="1120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Specifically designed for business stakeholders with varying levels of technical expertise.</a:t>
            </a: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2073384" y="5003750"/>
            <a:ext cx="592336" cy="592336"/>
            <a:chOff x="0" y="0"/>
            <a:chExt cx="789782" cy="789782"/>
          </a:xfrm>
        </p:grpSpPr>
        <p:sp>
          <p:nvSpPr>
            <p:cNvPr id="17" name="Freeform 17" descr="preencoded.png"/>
            <p:cNvSpPr/>
            <p:nvPr/>
          </p:nvSpPr>
          <p:spPr>
            <a:xfrm>
              <a:off x="0" y="0"/>
              <a:ext cx="789813" cy="789813"/>
            </a:xfrm>
            <a:custGeom>
              <a:avLst/>
              <a:gdLst/>
              <a:ahLst/>
              <a:cxnLst/>
              <a:rect l="l" t="t" r="r" b="b"/>
              <a:pathLst>
                <a:path w="789813" h="789813">
                  <a:moveTo>
                    <a:pt x="0" y="0"/>
                  </a:moveTo>
                  <a:lnTo>
                    <a:pt x="789813" y="0"/>
                  </a:lnTo>
                  <a:lnTo>
                    <a:pt x="789813" y="789813"/>
                  </a:lnTo>
                  <a:lnTo>
                    <a:pt x="0" y="789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3" b="3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12073384" y="5882729"/>
            <a:ext cx="3117949" cy="399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3B353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Actionable Insights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073384" y="6634256"/>
            <a:ext cx="5266730" cy="775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Transforming raw data into clear, actionable intelligence to drive growth.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7EEF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A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687884" y="453926"/>
            <a:ext cx="5547420" cy="584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7"/>
              </a:lnSpc>
            </a:pPr>
            <a:r>
              <a:rPr lang="en-US" sz="3562" b="1">
                <a:solidFill>
                  <a:srgbClr val="1F1E1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Selecting the Right KPIs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7884" y="1306414"/>
            <a:ext cx="16912232" cy="626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Choosing the right Key Performance Indicators (KPIs) is fundamental to any effective dashboard. For business stakeholders, we focus on metrics that directly impact financial health and operational efficiency.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7884" y="2205037"/>
            <a:ext cx="8246417" cy="351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97941" lvl="1" indent="-98971" algn="l">
              <a:lnSpc>
                <a:spcPts val="2125"/>
              </a:lnSpc>
              <a:buFont typeface="Arial"/>
              <a:buChar char="•"/>
            </a:pPr>
            <a:r>
              <a:rPr lang="en-US" sz="1312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Sales Performance:</a:t>
            </a:r>
            <a:r>
              <a:rPr lang="en-US" sz="1312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 Total revenue, sales growth, average transaction value.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7884" y="2540348"/>
            <a:ext cx="8246417" cy="351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97941" lvl="1" indent="-98971" algn="l">
              <a:lnSpc>
                <a:spcPts val="2125"/>
              </a:lnSpc>
              <a:buFont typeface="Arial"/>
              <a:buChar char="•"/>
            </a:pPr>
            <a:r>
              <a:rPr lang="en-US" sz="1312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Profitability:</a:t>
            </a:r>
            <a:r>
              <a:rPr lang="en-US" sz="1312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 Gross profit margin, net profit, cost of goods sold.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7884" y="2875657"/>
            <a:ext cx="8246417" cy="351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97941" lvl="1" indent="-98971" algn="l">
              <a:lnSpc>
                <a:spcPts val="2125"/>
              </a:lnSpc>
              <a:buFont typeface="Arial"/>
              <a:buChar char="•"/>
            </a:pPr>
            <a:r>
              <a:rPr lang="en-US" sz="1312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Growth Metrics:</a:t>
            </a:r>
            <a:r>
              <a:rPr lang="en-US" sz="1312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 Customer acquisition rate, market share, revenue per employee.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7884" y="3210966"/>
            <a:ext cx="8246417" cy="351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97941" lvl="1" indent="-98971" algn="l">
              <a:lnSpc>
                <a:spcPts val="2125"/>
              </a:lnSpc>
              <a:buFont typeface="Arial"/>
              <a:buChar char="•"/>
            </a:pPr>
            <a:r>
              <a:rPr lang="en-US" sz="1312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Operational Efficiency:</a:t>
            </a:r>
            <a:r>
              <a:rPr lang="en-US" sz="1312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 Inventory turnover, customer service response time.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9363224" y="2319932"/>
            <a:ext cx="8246417" cy="8246417"/>
            <a:chOff x="0" y="0"/>
            <a:chExt cx="10995223" cy="10995223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10995279" cy="10995279"/>
            </a:xfrm>
            <a:custGeom>
              <a:avLst/>
              <a:gdLst/>
              <a:ahLst/>
              <a:cxnLst/>
              <a:rect l="l" t="t" r="r" b="b"/>
              <a:pathLst>
                <a:path w="10995279" h="10995279">
                  <a:moveTo>
                    <a:pt x="0" y="0"/>
                  </a:moveTo>
                  <a:lnTo>
                    <a:pt x="10995279" y="0"/>
                  </a:lnTo>
                  <a:lnTo>
                    <a:pt x="10995279" y="10995279"/>
                  </a:lnTo>
                  <a:lnTo>
                    <a:pt x="0" y="109952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687884" y="10877104"/>
            <a:ext cx="16912232" cy="351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These KPIs provide a holistic view of the business, allowing stakeholders to quickly gauge performance and pinpoint areas for improvement.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7EEF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A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47886" y="2562671"/>
            <a:ext cx="14764196" cy="798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4875" b="1">
                <a:solidFill>
                  <a:srgbClr val="1F1E1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Enhancing Interactivity with Slicers and Filters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7886" y="3739754"/>
            <a:ext cx="16392228" cy="853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Interactivity is key to empowering users to explore data at their own pace and according to their specific needs. Slicers and filters in Power BI provide this crucial functionality.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33599" y="4845398"/>
            <a:ext cx="5334595" cy="2228552"/>
            <a:chOff x="0" y="0"/>
            <a:chExt cx="7112793" cy="2971403"/>
          </a:xfrm>
        </p:grpSpPr>
        <p:sp>
          <p:nvSpPr>
            <p:cNvPr id="9" name="Freeform 9"/>
            <p:cNvSpPr/>
            <p:nvPr/>
          </p:nvSpPr>
          <p:spPr>
            <a:xfrm>
              <a:off x="19050" y="19050"/>
              <a:ext cx="7074662" cy="2933319"/>
            </a:xfrm>
            <a:custGeom>
              <a:avLst/>
              <a:gdLst/>
              <a:ahLst/>
              <a:cxnLst/>
              <a:rect l="l" t="t" r="r" b="b"/>
              <a:pathLst>
                <a:path w="7074662" h="2933319">
                  <a:moveTo>
                    <a:pt x="0" y="182880"/>
                  </a:moveTo>
                  <a:cubicBezTo>
                    <a:pt x="0" y="81915"/>
                    <a:pt x="82550" y="0"/>
                    <a:pt x="184277" y="0"/>
                  </a:cubicBezTo>
                  <a:lnTo>
                    <a:pt x="6890385" y="0"/>
                  </a:lnTo>
                  <a:cubicBezTo>
                    <a:pt x="6992112" y="0"/>
                    <a:pt x="7074662" y="81915"/>
                    <a:pt x="7074662" y="182880"/>
                  </a:cubicBezTo>
                  <a:lnTo>
                    <a:pt x="7074662" y="2750439"/>
                  </a:lnTo>
                  <a:cubicBezTo>
                    <a:pt x="7074662" y="2851404"/>
                    <a:pt x="6992112" y="2933319"/>
                    <a:pt x="6890385" y="2933319"/>
                  </a:cubicBezTo>
                  <a:lnTo>
                    <a:pt x="184277" y="2933319"/>
                  </a:lnTo>
                  <a:cubicBezTo>
                    <a:pt x="82550" y="2933319"/>
                    <a:pt x="0" y="2851404"/>
                    <a:pt x="0" y="2750439"/>
                  </a:cubicBezTo>
                  <a:close/>
                </a:path>
              </a:pathLst>
            </a:custGeom>
            <a:solidFill>
              <a:srgbClr val="FFFAFA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7112762" cy="2971419"/>
            </a:xfrm>
            <a:custGeom>
              <a:avLst/>
              <a:gdLst/>
              <a:ahLst/>
              <a:cxnLst/>
              <a:rect l="l" t="t" r="r" b="b"/>
              <a:pathLst>
                <a:path w="7112762" h="2971419">
                  <a:moveTo>
                    <a:pt x="0" y="201930"/>
                  </a:moveTo>
                  <a:cubicBezTo>
                    <a:pt x="0" y="90297"/>
                    <a:pt x="91186" y="0"/>
                    <a:pt x="203327" y="0"/>
                  </a:cubicBezTo>
                  <a:lnTo>
                    <a:pt x="6909435" y="0"/>
                  </a:lnTo>
                  <a:lnTo>
                    <a:pt x="6909435" y="19050"/>
                  </a:lnTo>
                  <a:lnTo>
                    <a:pt x="6909435" y="0"/>
                  </a:lnTo>
                  <a:cubicBezTo>
                    <a:pt x="7021576" y="0"/>
                    <a:pt x="7112762" y="90297"/>
                    <a:pt x="7112762" y="201930"/>
                  </a:cubicBezTo>
                  <a:lnTo>
                    <a:pt x="7093712" y="201930"/>
                  </a:lnTo>
                  <a:lnTo>
                    <a:pt x="7112762" y="201930"/>
                  </a:lnTo>
                  <a:lnTo>
                    <a:pt x="7112762" y="2769489"/>
                  </a:lnTo>
                  <a:lnTo>
                    <a:pt x="7093712" y="2769489"/>
                  </a:lnTo>
                  <a:lnTo>
                    <a:pt x="7112762" y="2769489"/>
                  </a:lnTo>
                  <a:cubicBezTo>
                    <a:pt x="7112762" y="2881122"/>
                    <a:pt x="7021576" y="2971419"/>
                    <a:pt x="6909435" y="2971419"/>
                  </a:cubicBezTo>
                  <a:lnTo>
                    <a:pt x="6909435" y="2952369"/>
                  </a:lnTo>
                  <a:lnTo>
                    <a:pt x="6909435" y="2971419"/>
                  </a:lnTo>
                  <a:lnTo>
                    <a:pt x="203327" y="2971419"/>
                  </a:lnTo>
                  <a:lnTo>
                    <a:pt x="203327" y="2952369"/>
                  </a:lnTo>
                  <a:lnTo>
                    <a:pt x="203327" y="2971419"/>
                  </a:lnTo>
                  <a:cubicBezTo>
                    <a:pt x="91186" y="2971419"/>
                    <a:pt x="0" y="2881122"/>
                    <a:pt x="0" y="2769489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769489"/>
                  </a:lnTo>
                  <a:lnTo>
                    <a:pt x="19050" y="2769489"/>
                  </a:lnTo>
                  <a:lnTo>
                    <a:pt x="38100" y="2769489"/>
                  </a:lnTo>
                  <a:cubicBezTo>
                    <a:pt x="38100" y="2859786"/>
                    <a:pt x="111887" y="2933319"/>
                    <a:pt x="203327" y="2933319"/>
                  </a:cubicBezTo>
                  <a:lnTo>
                    <a:pt x="6909435" y="2933319"/>
                  </a:lnTo>
                  <a:cubicBezTo>
                    <a:pt x="7000875" y="2933319"/>
                    <a:pt x="7074662" y="2859786"/>
                    <a:pt x="7074662" y="2769489"/>
                  </a:cubicBezTo>
                  <a:lnTo>
                    <a:pt x="7074662" y="201930"/>
                  </a:lnTo>
                  <a:cubicBezTo>
                    <a:pt x="7074662" y="111633"/>
                    <a:pt x="7000875" y="38100"/>
                    <a:pt x="6909435" y="38100"/>
                  </a:cubicBezTo>
                  <a:lnTo>
                    <a:pt x="203327" y="38100"/>
                  </a:lnTo>
                  <a:lnTo>
                    <a:pt x="203327" y="19050"/>
                  </a:lnTo>
                  <a:lnTo>
                    <a:pt x="203327" y="38100"/>
                  </a:lnTo>
                  <a:cubicBezTo>
                    <a:pt x="111887" y="38100"/>
                    <a:pt x="38100" y="111633"/>
                    <a:pt x="38100" y="201930"/>
                  </a:cubicBezTo>
                  <a:close/>
                </a:path>
              </a:pathLst>
            </a:custGeom>
            <a:solidFill>
              <a:srgbClr val="BBC2DC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919311" y="4859685"/>
            <a:ext cx="114300" cy="2199977"/>
            <a:chOff x="0" y="0"/>
            <a:chExt cx="152400" cy="29333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2400" cy="2933319"/>
            </a:xfrm>
            <a:custGeom>
              <a:avLst/>
              <a:gdLst/>
              <a:ahLst/>
              <a:cxnLst/>
              <a:rect l="l" t="t" r="r" b="b"/>
              <a:pathLst>
                <a:path w="152400" h="2933319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2857119"/>
                  </a:lnTo>
                  <a:cubicBezTo>
                    <a:pt x="152400" y="2899156"/>
                    <a:pt x="118237" y="2933319"/>
                    <a:pt x="76200" y="2933319"/>
                  </a:cubicBezTo>
                  <a:cubicBezTo>
                    <a:pt x="34163" y="2933319"/>
                    <a:pt x="0" y="2899156"/>
                    <a:pt x="0" y="2857119"/>
                  </a:cubicBezTo>
                  <a:close/>
                </a:path>
              </a:pathLst>
            </a:custGeom>
            <a:solidFill>
              <a:srgbClr val="1A2D7A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299121" y="5115669"/>
            <a:ext cx="4158406" cy="399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3B353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Dynamic Data Exploration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9121" y="5561708"/>
            <a:ext cx="4689276" cy="1232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Users can slice data by time, region, product category, or customer segment.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6476554" y="4845398"/>
            <a:ext cx="5334744" cy="2228552"/>
            <a:chOff x="0" y="0"/>
            <a:chExt cx="7112992" cy="2971403"/>
          </a:xfrm>
        </p:grpSpPr>
        <p:sp>
          <p:nvSpPr>
            <p:cNvPr id="16" name="Freeform 16"/>
            <p:cNvSpPr/>
            <p:nvPr/>
          </p:nvSpPr>
          <p:spPr>
            <a:xfrm>
              <a:off x="19050" y="19050"/>
              <a:ext cx="7074916" cy="2933319"/>
            </a:xfrm>
            <a:custGeom>
              <a:avLst/>
              <a:gdLst/>
              <a:ahLst/>
              <a:cxnLst/>
              <a:rect l="l" t="t" r="r" b="b"/>
              <a:pathLst>
                <a:path w="7074916" h="2933319">
                  <a:moveTo>
                    <a:pt x="0" y="182880"/>
                  </a:moveTo>
                  <a:cubicBezTo>
                    <a:pt x="0" y="81915"/>
                    <a:pt x="82550" y="0"/>
                    <a:pt x="184277" y="0"/>
                  </a:cubicBezTo>
                  <a:lnTo>
                    <a:pt x="6890639" y="0"/>
                  </a:lnTo>
                  <a:cubicBezTo>
                    <a:pt x="6992366" y="0"/>
                    <a:pt x="7074916" y="81915"/>
                    <a:pt x="7074916" y="182880"/>
                  </a:cubicBezTo>
                  <a:lnTo>
                    <a:pt x="7074916" y="2750439"/>
                  </a:lnTo>
                  <a:cubicBezTo>
                    <a:pt x="7074916" y="2851404"/>
                    <a:pt x="6992366" y="2933319"/>
                    <a:pt x="6890639" y="2933319"/>
                  </a:cubicBezTo>
                  <a:lnTo>
                    <a:pt x="184277" y="2933319"/>
                  </a:lnTo>
                  <a:cubicBezTo>
                    <a:pt x="82550" y="2933319"/>
                    <a:pt x="0" y="2851404"/>
                    <a:pt x="0" y="2750439"/>
                  </a:cubicBezTo>
                  <a:close/>
                </a:path>
              </a:pathLst>
            </a:custGeom>
            <a:solidFill>
              <a:srgbClr val="FFFAFA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7113016" cy="2971419"/>
            </a:xfrm>
            <a:custGeom>
              <a:avLst/>
              <a:gdLst/>
              <a:ahLst/>
              <a:cxnLst/>
              <a:rect l="l" t="t" r="r" b="b"/>
              <a:pathLst>
                <a:path w="7113016" h="2971419">
                  <a:moveTo>
                    <a:pt x="0" y="201930"/>
                  </a:moveTo>
                  <a:cubicBezTo>
                    <a:pt x="0" y="90297"/>
                    <a:pt x="91186" y="0"/>
                    <a:pt x="203327" y="0"/>
                  </a:cubicBezTo>
                  <a:lnTo>
                    <a:pt x="6909689" y="0"/>
                  </a:lnTo>
                  <a:lnTo>
                    <a:pt x="6909689" y="19050"/>
                  </a:lnTo>
                  <a:lnTo>
                    <a:pt x="6909689" y="0"/>
                  </a:lnTo>
                  <a:cubicBezTo>
                    <a:pt x="7021830" y="0"/>
                    <a:pt x="7113016" y="90297"/>
                    <a:pt x="7113016" y="201930"/>
                  </a:cubicBezTo>
                  <a:lnTo>
                    <a:pt x="7093966" y="201930"/>
                  </a:lnTo>
                  <a:lnTo>
                    <a:pt x="7113016" y="201930"/>
                  </a:lnTo>
                  <a:lnTo>
                    <a:pt x="7113016" y="2769489"/>
                  </a:lnTo>
                  <a:lnTo>
                    <a:pt x="7093966" y="2769489"/>
                  </a:lnTo>
                  <a:lnTo>
                    <a:pt x="7113016" y="2769489"/>
                  </a:lnTo>
                  <a:cubicBezTo>
                    <a:pt x="7113016" y="2881122"/>
                    <a:pt x="7021830" y="2971419"/>
                    <a:pt x="6909689" y="2971419"/>
                  </a:cubicBezTo>
                  <a:lnTo>
                    <a:pt x="6909689" y="2952369"/>
                  </a:lnTo>
                  <a:lnTo>
                    <a:pt x="6909689" y="2971419"/>
                  </a:lnTo>
                  <a:lnTo>
                    <a:pt x="203327" y="2971419"/>
                  </a:lnTo>
                  <a:lnTo>
                    <a:pt x="203327" y="2952369"/>
                  </a:lnTo>
                  <a:lnTo>
                    <a:pt x="203327" y="2971419"/>
                  </a:lnTo>
                  <a:cubicBezTo>
                    <a:pt x="91186" y="2971419"/>
                    <a:pt x="0" y="2881122"/>
                    <a:pt x="0" y="2769489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769489"/>
                  </a:lnTo>
                  <a:lnTo>
                    <a:pt x="19050" y="2769489"/>
                  </a:lnTo>
                  <a:lnTo>
                    <a:pt x="38100" y="2769489"/>
                  </a:lnTo>
                  <a:cubicBezTo>
                    <a:pt x="38100" y="2859786"/>
                    <a:pt x="111887" y="2933319"/>
                    <a:pt x="203327" y="2933319"/>
                  </a:cubicBezTo>
                  <a:lnTo>
                    <a:pt x="6909689" y="2933319"/>
                  </a:lnTo>
                  <a:cubicBezTo>
                    <a:pt x="7001129" y="2933319"/>
                    <a:pt x="7074916" y="2859786"/>
                    <a:pt x="7074916" y="2769489"/>
                  </a:cubicBezTo>
                  <a:lnTo>
                    <a:pt x="7074916" y="201930"/>
                  </a:lnTo>
                  <a:cubicBezTo>
                    <a:pt x="7074916" y="111633"/>
                    <a:pt x="7001129" y="38100"/>
                    <a:pt x="6909689" y="38100"/>
                  </a:cubicBezTo>
                  <a:lnTo>
                    <a:pt x="203327" y="38100"/>
                  </a:lnTo>
                  <a:lnTo>
                    <a:pt x="203327" y="19050"/>
                  </a:lnTo>
                  <a:lnTo>
                    <a:pt x="203327" y="38100"/>
                  </a:lnTo>
                  <a:cubicBezTo>
                    <a:pt x="111887" y="38100"/>
                    <a:pt x="38100" y="111633"/>
                    <a:pt x="38100" y="201930"/>
                  </a:cubicBezTo>
                  <a:close/>
                </a:path>
              </a:pathLst>
            </a:custGeom>
            <a:solidFill>
              <a:srgbClr val="BBC2DC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6462266" y="4859685"/>
            <a:ext cx="114300" cy="2199977"/>
            <a:chOff x="0" y="0"/>
            <a:chExt cx="152400" cy="293330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2400" cy="2933319"/>
            </a:xfrm>
            <a:custGeom>
              <a:avLst/>
              <a:gdLst/>
              <a:ahLst/>
              <a:cxnLst/>
              <a:rect l="l" t="t" r="r" b="b"/>
              <a:pathLst>
                <a:path w="152400" h="2933319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2857119"/>
                  </a:lnTo>
                  <a:cubicBezTo>
                    <a:pt x="152400" y="2899156"/>
                    <a:pt x="118237" y="2933319"/>
                    <a:pt x="76200" y="2933319"/>
                  </a:cubicBezTo>
                  <a:cubicBezTo>
                    <a:pt x="34163" y="2933319"/>
                    <a:pt x="0" y="2899156"/>
                    <a:pt x="0" y="2857119"/>
                  </a:cubicBezTo>
                  <a:close/>
                </a:path>
              </a:pathLst>
            </a:custGeom>
            <a:solidFill>
              <a:srgbClr val="1A2D7A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6842075" y="5115669"/>
            <a:ext cx="3117949" cy="399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3B353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Personalized Views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842075" y="5561708"/>
            <a:ext cx="4689425" cy="1232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Enables stakeholders to customize their data view for deeper, more relevant analysis.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2019658" y="4845398"/>
            <a:ext cx="5334595" cy="2228552"/>
            <a:chOff x="0" y="0"/>
            <a:chExt cx="7112793" cy="2971403"/>
          </a:xfrm>
        </p:grpSpPr>
        <p:sp>
          <p:nvSpPr>
            <p:cNvPr id="23" name="Freeform 23"/>
            <p:cNvSpPr/>
            <p:nvPr/>
          </p:nvSpPr>
          <p:spPr>
            <a:xfrm>
              <a:off x="19050" y="19050"/>
              <a:ext cx="7074662" cy="2933319"/>
            </a:xfrm>
            <a:custGeom>
              <a:avLst/>
              <a:gdLst/>
              <a:ahLst/>
              <a:cxnLst/>
              <a:rect l="l" t="t" r="r" b="b"/>
              <a:pathLst>
                <a:path w="7074662" h="2933319">
                  <a:moveTo>
                    <a:pt x="0" y="182880"/>
                  </a:moveTo>
                  <a:cubicBezTo>
                    <a:pt x="0" y="81915"/>
                    <a:pt x="82550" y="0"/>
                    <a:pt x="184277" y="0"/>
                  </a:cubicBezTo>
                  <a:lnTo>
                    <a:pt x="6890385" y="0"/>
                  </a:lnTo>
                  <a:cubicBezTo>
                    <a:pt x="6992112" y="0"/>
                    <a:pt x="7074662" y="81915"/>
                    <a:pt x="7074662" y="182880"/>
                  </a:cubicBezTo>
                  <a:lnTo>
                    <a:pt x="7074662" y="2750439"/>
                  </a:lnTo>
                  <a:cubicBezTo>
                    <a:pt x="7074662" y="2851404"/>
                    <a:pt x="6992112" y="2933319"/>
                    <a:pt x="6890385" y="2933319"/>
                  </a:cubicBezTo>
                  <a:lnTo>
                    <a:pt x="184277" y="2933319"/>
                  </a:lnTo>
                  <a:cubicBezTo>
                    <a:pt x="82550" y="2933319"/>
                    <a:pt x="0" y="2851404"/>
                    <a:pt x="0" y="2750439"/>
                  </a:cubicBezTo>
                  <a:close/>
                </a:path>
              </a:pathLst>
            </a:custGeom>
            <a:solidFill>
              <a:srgbClr val="FFFAFA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7112762" cy="2971419"/>
            </a:xfrm>
            <a:custGeom>
              <a:avLst/>
              <a:gdLst/>
              <a:ahLst/>
              <a:cxnLst/>
              <a:rect l="l" t="t" r="r" b="b"/>
              <a:pathLst>
                <a:path w="7112762" h="2971419">
                  <a:moveTo>
                    <a:pt x="0" y="201930"/>
                  </a:moveTo>
                  <a:cubicBezTo>
                    <a:pt x="0" y="90297"/>
                    <a:pt x="91186" y="0"/>
                    <a:pt x="203327" y="0"/>
                  </a:cubicBezTo>
                  <a:lnTo>
                    <a:pt x="6909435" y="0"/>
                  </a:lnTo>
                  <a:lnTo>
                    <a:pt x="6909435" y="19050"/>
                  </a:lnTo>
                  <a:lnTo>
                    <a:pt x="6909435" y="0"/>
                  </a:lnTo>
                  <a:cubicBezTo>
                    <a:pt x="7021576" y="0"/>
                    <a:pt x="7112762" y="90297"/>
                    <a:pt x="7112762" y="201930"/>
                  </a:cubicBezTo>
                  <a:lnTo>
                    <a:pt x="7093712" y="201930"/>
                  </a:lnTo>
                  <a:lnTo>
                    <a:pt x="7112762" y="201930"/>
                  </a:lnTo>
                  <a:lnTo>
                    <a:pt x="7112762" y="2769489"/>
                  </a:lnTo>
                  <a:lnTo>
                    <a:pt x="7093712" y="2769489"/>
                  </a:lnTo>
                  <a:lnTo>
                    <a:pt x="7112762" y="2769489"/>
                  </a:lnTo>
                  <a:cubicBezTo>
                    <a:pt x="7112762" y="2881122"/>
                    <a:pt x="7021576" y="2971419"/>
                    <a:pt x="6909435" y="2971419"/>
                  </a:cubicBezTo>
                  <a:lnTo>
                    <a:pt x="6909435" y="2952369"/>
                  </a:lnTo>
                  <a:lnTo>
                    <a:pt x="6909435" y="2971419"/>
                  </a:lnTo>
                  <a:lnTo>
                    <a:pt x="203327" y="2971419"/>
                  </a:lnTo>
                  <a:lnTo>
                    <a:pt x="203327" y="2952369"/>
                  </a:lnTo>
                  <a:lnTo>
                    <a:pt x="203327" y="2971419"/>
                  </a:lnTo>
                  <a:cubicBezTo>
                    <a:pt x="91186" y="2971419"/>
                    <a:pt x="0" y="2881122"/>
                    <a:pt x="0" y="2769489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769489"/>
                  </a:lnTo>
                  <a:lnTo>
                    <a:pt x="19050" y="2769489"/>
                  </a:lnTo>
                  <a:lnTo>
                    <a:pt x="38100" y="2769489"/>
                  </a:lnTo>
                  <a:cubicBezTo>
                    <a:pt x="38100" y="2859786"/>
                    <a:pt x="111887" y="2933319"/>
                    <a:pt x="203327" y="2933319"/>
                  </a:cubicBezTo>
                  <a:lnTo>
                    <a:pt x="6909435" y="2933319"/>
                  </a:lnTo>
                  <a:cubicBezTo>
                    <a:pt x="7000875" y="2933319"/>
                    <a:pt x="7074662" y="2859786"/>
                    <a:pt x="7074662" y="2769489"/>
                  </a:cubicBezTo>
                  <a:lnTo>
                    <a:pt x="7074662" y="201930"/>
                  </a:lnTo>
                  <a:cubicBezTo>
                    <a:pt x="7074662" y="111633"/>
                    <a:pt x="7000875" y="38100"/>
                    <a:pt x="6909435" y="38100"/>
                  </a:cubicBezTo>
                  <a:lnTo>
                    <a:pt x="203327" y="38100"/>
                  </a:lnTo>
                  <a:lnTo>
                    <a:pt x="203327" y="19050"/>
                  </a:lnTo>
                  <a:lnTo>
                    <a:pt x="203327" y="38100"/>
                  </a:lnTo>
                  <a:cubicBezTo>
                    <a:pt x="111887" y="38100"/>
                    <a:pt x="38100" y="111633"/>
                    <a:pt x="38100" y="201930"/>
                  </a:cubicBezTo>
                  <a:close/>
                </a:path>
              </a:pathLst>
            </a:custGeom>
            <a:solidFill>
              <a:srgbClr val="BBC2DC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2005370" y="4859685"/>
            <a:ext cx="114300" cy="2199977"/>
            <a:chOff x="0" y="0"/>
            <a:chExt cx="152400" cy="293330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52400" cy="2933319"/>
            </a:xfrm>
            <a:custGeom>
              <a:avLst/>
              <a:gdLst/>
              <a:ahLst/>
              <a:cxnLst/>
              <a:rect l="l" t="t" r="r" b="b"/>
              <a:pathLst>
                <a:path w="152400" h="2933319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2857119"/>
                  </a:lnTo>
                  <a:cubicBezTo>
                    <a:pt x="152400" y="2899156"/>
                    <a:pt x="118237" y="2933319"/>
                    <a:pt x="76200" y="2933319"/>
                  </a:cubicBezTo>
                  <a:cubicBezTo>
                    <a:pt x="34163" y="2933319"/>
                    <a:pt x="0" y="2899156"/>
                    <a:pt x="0" y="2857119"/>
                  </a:cubicBezTo>
                  <a:close/>
                </a:path>
              </a:pathLst>
            </a:custGeom>
            <a:solidFill>
              <a:srgbClr val="1A2D7A"/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12385179" y="5115669"/>
            <a:ext cx="3334642" cy="399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3B353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Efficiency in Analysis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385179" y="5561708"/>
            <a:ext cx="4689276" cy="1232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Reduces the need for multiple static reports by providing on-demand data manipulation.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47886" y="7230964"/>
            <a:ext cx="16392228" cy="474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This feature transforms the dashboard from a static report into a dynamic analytical tool.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7EEF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A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50391" y="496789"/>
            <a:ext cx="11344424" cy="636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12"/>
              </a:lnSpc>
            </a:pPr>
            <a:r>
              <a:rPr lang="en-US" sz="3875" b="1">
                <a:solidFill>
                  <a:srgbClr val="1F1E1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Time-Series Analysis and Trend Identification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50391" y="1441400"/>
            <a:ext cx="16787217" cy="366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Understanding trends over time is crucial for forecasting and strategic planning. Our dashboard will incorporate robust time-series analysis to visualize performance evolution.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50391" y="2121396"/>
            <a:ext cx="8164860" cy="366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By plotting key metrics against time, stakeholders can: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0391" y="2590354"/>
            <a:ext cx="8164860" cy="667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6793" lvl="1" indent="-108396" algn="l">
              <a:lnSpc>
                <a:spcPts val="2312"/>
              </a:lnSpc>
              <a:buFont typeface="Arial"/>
              <a:buChar char="•"/>
            </a:pPr>
            <a:r>
              <a:rPr lang="en-US" sz="1437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Identify Seasonal Patterns:</a:t>
            </a:r>
            <a:r>
              <a:rPr lang="en-US" sz="1437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 Recognize recurring peaks and troughs in sales or customer activity.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0391" y="3256360"/>
            <a:ext cx="8164860" cy="667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6793" lvl="1" indent="-108396" algn="l">
              <a:lnSpc>
                <a:spcPts val="2312"/>
              </a:lnSpc>
              <a:buFont typeface="Arial"/>
              <a:buChar char="•"/>
            </a:pPr>
            <a:r>
              <a:rPr lang="en-US" sz="1437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Track Growth Trajectories:</a:t>
            </a:r>
            <a:r>
              <a:rPr lang="en-US" sz="1437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 Observe long-term upward or downward trends in profitability or market share.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50391" y="3922365"/>
            <a:ext cx="8164860" cy="667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6793" lvl="1" indent="-108396" algn="l">
              <a:lnSpc>
                <a:spcPts val="2312"/>
              </a:lnSpc>
              <a:buFont typeface="Arial"/>
              <a:buChar char="•"/>
            </a:pPr>
            <a:r>
              <a:rPr lang="en-US" sz="1437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Assess Impact of Initiatives:</a:t>
            </a:r>
            <a:r>
              <a:rPr lang="en-US" sz="1437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 Correlate specific business decisions with their effects on performance over time.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9382274" y="2230339"/>
            <a:ext cx="8164860" cy="8164860"/>
            <a:chOff x="0" y="0"/>
            <a:chExt cx="10886480" cy="10886480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10886440" cy="10886440"/>
            </a:xfrm>
            <a:custGeom>
              <a:avLst/>
              <a:gdLst/>
              <a:ahLst/>
              <a:cxnLst/>
              <a:rect l="l" t="t" r="r" b="b"/>
              <a:pathLst>
                <a:path w="10886440" h="10886440">
                  <a:moveTo>
                    <a:pt x="0" y="0"/>
                  </a:moveTo>
                  <a:lnTo>
                    <a:pt x="10886440" y="0"/>
                  </a:lnTo>
                  <a:lnTo>
                    <a:pt x="10886440" y="10886440"/>
                  </a:lnTo>
                  <a:lnTo>
                    <a:pt x="0" y="10886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7EEF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A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47886" y="2392115"/>
            <a:ext cx="11659344" cy="798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4875" b="1">
                <a:solidFill>
                  <a:srgbClr val="1F1E1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Summary Cards for Instant Overview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7886" y="3569196"/>
            <a:ext cx="16392228" cy="853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For quick consumption and at-a-glance insights, the dashboard will feature prominent summary cards displaying aggregated totals for key metrics.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43124" y="4684365"/>
            <a:ext cx="5315545" cy="2171403"/>
            <a:chOff x="0" y="0"/>
            <a:chExt cx="7087393" cy="2895203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7074789" cy="2882519"/>
            </a:xfrm>
            <a:custGeom>
              <a:avLst/>
              <a:gdLst/>
              <a:ahLst/>
              <a:cxnLst/>
              <a:rect l="l" t="t" r="r" b="b"/>
              <a:pathLst>
                <a:path w="7074789" h="2882519">
                  <a:moveTo>
                    <a:pt x="0" y="132715"/>
                  </a:moveTo>
                  <a:cubicBezTo>
                    <a:pt x="0" y="59436"/>
                    <a:pt x="59563" y="0"/>
                    <a:pt x="133096" y="0"/>
                  </a:cubicBezTo>
                  <a:lnTo>
                    <a:pt x="6941693" y="0"/>
                  </a:lnTo>
                  <a:cubicBezTo>
                    <a:pt x="7015226" y="0"/>
                    <a:pt x="7074789" y="59436"/>
                    <a:pt x="7074789" y="132715"/>
                  </a:cubicBezTo>
                  <a:lnTo>
                    <a:pt x="7074789" y="2749804"/>
                  </a:lnTo>
                  <a:cubicBezTo>
                    <a:pt x="7074789" y="2823083"/>
                    <a:pt x="7015226" y="2882519"/>
                    <a:pt x="6941693" y="2882519"/>
                  </a:cubicBezTo>
                  <a:lnTo>
                    <a:pt x="133096" y="2882519"/>
                  </a:lnTo>
                  <a:cubicBezTo>
                    <a:pt x="59563" y="2882519"/>
                    <a:pt x="0" y="2823083"/>
                    <a:pt x="0" y="2749804"/>
                  </a:cubicBezTo>
                  <a:close/>
                </a:path>
              </a:pathLst>
            </a:custGeom>
            <a:solidFill>
              <a:srgbClr val="D5DCF6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7087489" cy="2895219"/>
            </a:xfrm>
            <a:custGeom>
              <a:avLst/>
              <a:gdLst/>
              <a:ahLst/>
              <a:cxnLst/>
              <a:rect l="l" t="t" r="r" b="b"/>
              <a:pathLst>
                <a:path w="7087489" h="2895219">
                  <a:moveTo>
                    <a:pt x="0" y="139065"/>
                  </a:moveTo>
                  <a:cubicBezTo>
                    <a:pt x="0" y="62230"/>
                    <a:pt x="62484" y="0"/>
                    <a:pt x="139446" y="0"/>
                  </a:cubicBezTo>
                  <a:lnTo>
                    <a:pt x="6948043" y="0"/>
                  </a:lnTo>
                  <a:lnTo>
                    <a:pt x="6948043" y="6350"/>
                  </a:lnTo>
                  <a:lnTo>
                    <a:pt x="6948043" y="0"/>
                  </a:lnTo>
                  <a:cubicBezTo>
                    <a:pt x="7025005" y="0"/>
                    <a:pt x="7087489" y="62230"/>
                    <a:pt x="7087489" y="139065"/>
                  </a:cubicBezTo>
                  <a:lnTo>
                    <a:pt x="7081139" y="139065"/>
                  </a:lnTo>
                  <a:lnTo>
                    <a:pt x="7087489" y="139065"/>
                  </a:lnTo>
                  <a:lnTo>
                    <a:pt x="7087489" y="2756154"/>
                  </a:lnTo>
                  <a:lnTo>
                    <a:pt x="7081139" y="2756154"/>
                  </a:lnTo>
                  <a:lnTo>
                    <a:pt x="7087489" y="2756154"/>
                  </a:lnTo>
                  <a:cubicBezTo>
                    <a:pt x="7087489" y="2832989"/>
                    <a:pt x="7025005" y="2895219"/>
                    <a:pt x="6948043" y="2895219"/>
                  </a:cubicBezTo>
                  <a:lnTo>
                    <a:pt x="6948043" y="2888869"/>
                  </a:lnTo>
                  <a:lnTo>
                    <a:pt x="6948043" y="2895219"/>
                  </a:lnTo>
                  <a:lnTo>
                    <a:pt x="139446" y="2895219"/>
                  </a:lnTo>
                  <a:lnTo>
                    <a:pt x="139446" y="2888869"/>
                  </a:lnTo>
                  <a:lnTo>
                    <a:pt x="139446" y="2895219"/>
                  </a:lnTo>
                  <a:cubicBezTo>
                    <a:pt x="62484" y="2895219"/>
                    <a:pt x="0" y="2832989"/>
                    <a:pt x="0" y="2756154"/>
                  </a:cubicBezTo>
                  <a:lnTo>
                    <a:pt x="0" y="139065"/>
                  </a:lnTo>
                  <a:lnTo>
                    <a:pt x="6350" y="139065"/>
                  </a:lnTo>
                  <a:lnTo>
                    <a:pt x="0" y="139065"/>
                  </a:lnTo>
                  <a:moveTo>
                    <a:pt x="12700" y="139065"/>
                  </a:moveTo>
                  <a:lnTo>
                    <a:pt x="12700" y="2756154"/>
                  </a:lnTo>
                  <a:lnTo>
                    <a:pt x="6350" y="2756154"/>
                  </a:lnTo>
                  <a:lnTo>
                    <a:pt x="12700" y="2756154"/>
                  </a:lnTo>
                  <a:cubicBezTo>
                    <a:pt x="12700" y="2825877"/>
                    <a:pt x="69469" y="2882519"/>
                    <a:pt x="139446" y="2882519"/>
                  </a:cubicBezTo>
                  <a:lnTo>
                    <a:pt x="6948043" y="2882519"/>
                  </a:lnTo>
                  <a:cubicBezTo>
                    <a:pt x="7018020" y="2882519"/>
                    <a:pt x="7074789" y="2825877"/>
                    <a:pt x="7074789" y="2756154"/>
                  </a:cubicBezTo>
                  <a:lnTo>
                    <a:pt x="7074789" y="139065"/>
                  </a:lnTo>
                  <a:cubicBezTo>
                    <a:pt x="7074789" y="69342"/>
                    <a:pt x="7018020" y="12700"/>
                    <a:pt x="6948043" y="12700"/>
                  </a:cubicBezTo>
                  <a:lnTo>
                    <a:pt x="139446" y="12700"/>
                  </a:lnTo>
                  <a:lnTo>
                    <a:pt x="139446" y="6350"/>
                  </a:lnTo>
                  <a:lnTo>
                    <a:pt x="139446" y="12700"/>
                  </a:lnTo>
                  <a:cubicBezTo>
                    <a:pt x="69469" y="12700"/>
                    <a:pt x="12700" y="69342"/>
                    <a:pt x="12700" y="139065"/>
                  </a:cubicBezTo>
                  <a:close/>
                </a:path>
              </a:pathLst>
            </a:custGeom>
            <a:solidFill>
              <a:srgbClr val="BBC2DC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194346" y="4926063"/>
            <a:ext cx="3117949" cy="399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3B353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Total Sales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4346" y="5372100"/>
            <a:ext cx="4813101" cy="853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An immediate view of overall revenue generated within the selected period.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486079" y="4684365"/>
            <a:ext cx="5315694" cy="2171403"/>
            <a:chOff x="0" y="0"/>
            <a:chExt cx="7087592" cy="2895203"/>
          </a:xfrm>
        </p:grpSpPr>
        <p:sp>
          <p:nvSpPr>
            <p:cNvPr id="14" name="Freeform 14"/>
            <p:cNvSpPr/>
            <p:nvPr/>
          </p:nvSpPr>
          <p:spPr>
            <a:xfrm>
              <a:off x="6350" y="6350"/>
              <a:ext cx="7074915" cy="2882519"/>
            </a:xfrm>
            <a:custGeom>
              <a:avLst/>
              <a:gdLst/>
              <a:ahLst/>
              <a:cxnLst/>
              <a:rect l="l" t="t" r="r" b="b"/>
              <a:pathLst>
                <a:path w="7074915" h="2882519">
                  <a:moveTo>
                    <a:pt x="0" y="132715"/>
                  </a:moveTo>
                  <a:cubicBezTo>
                    <a:pt x="0" y="59436"/>
                    <a:pt x="59563" y="0"/>
                    <a:pt x="133096" y="0"/>
                  </a:cubicBezTo>
                  <a:lnTo>
                    <a:pt x="6941820" y="0"/>
                  </a:lnTo>
                  <a:cubicBezTo>
                    <a:pt x="7015352" y="0"/>
                    <a:pt x="7074915" y="59436"/>
                    <a:pt x="7074915" y="132715"/>
                  </a:cubicBezTo>
                  <a:lnTo>
                    <a:pt x="7074915" y="2749804"/>
                  </a:lnTo>
                  <a:cubicBezTo>
                    <a:pt x="7074915" y="2823083"/>
                    <a:pt x="7015352" y="2882519"/>
                    <a:pt x="6941820" y="2882519"/>
                  </a:cubicBezTo>
                  <a:lnTo>
                    <a:pt x="133096" y="2882519"/>
                  </a:lnTo>
                  <a:cubicBezTo>
                    <a:pt x="59563" y="2882519"/>
                    <a:pt x="0" y="2823083"/>
                    <a:pt x="0" y="2749804"/>
                  </a:cubicBezTo>
                  <a:close/>
                </a:path>
              </a:pathLst>
            </a:custGeom>
            <a:solidFill>
              <a:srgbClr val="D5DCF6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7087615" cy="2895219"/>
            </a:xfrm>
            <a:custGeom>
              <a:avLst/>
              <a:gdLst/>
              <a:ahLst/>
              <a:cxnLst/>
              <a:rect l="l" t="t" r="r" b="b"/>
              <a:pathLst>
                <a:path w="7087615" h="2895219">
                  <a:moveTo>
                    <a:pt x="0" y="139065"/>
                  </a:moveTo>
                  <a:cubicBezTo>
                    <a:pt x="0" y="62230"/>
                    <a:pt x="62484" y="0"/>
                    <a:pt x="139446" y="0"/>
                  </a:cubicBezTo>
                  <a:lnTo>
                    <a:pt x="6948170" y="0"/>
                  </a:lnTo>
                  <a:lnTo>
                    <a:pt x="6948170" y="6350"/>
                  </a:lnTo>
                  <a:lnTo>
                    <a:pt x="6948170" y="0"/>
                  </a:lnTo>
                  <a:cubicBezTo>
                    <a:pt x="7025132" y="0"/>
                    <a:pt x="7087615" y="62230"/>
                    <a:pt x="7087615" y="139065"/>
                  </a:cubicBezTo>
                  <a:lnTo>
                    <a:pt x="7081265" y="139065"/>
                  </a:lnTo>
                  <a:lnTo>
                    <a:pt x="7087615" y="139065"/>
                  </a:lnTo>
                  <a:lnTo>
                    <a:pt x="7087615" y="2756154"/>
                  </a:lnTo>
                  <a:lnTo>
                    <a:pt x="7081265" y="2756154"/>
                  </a:lnTo>
                  <a:lnTo>
                    <a:pt x="7087615" y="2756154"/>
                  </a:lnTo>
                  <a:cubicBezTo>
                    <a:pt x="7087615" y="2832989"/>
                    <a:pt x="7025132" y="2895219"/>
                    <a:pt x="6948170" y="2895219"/>
                  </a:cubicBezTo>
                  <a:lnTo>
                    <a:pt x="6948170" y="2888869"/>
                  </a:lnTo>
                  <a:lnTo>
                    <a:pt x="6948170" y="2895219"/>
                  </a:lnTo>
                  <a:lnTo>
                    <a:pt x="139446" y="2895219"/>
                  </a:lnTo>
                  <a:lnTo>
                    <a:pt x="139446" y="2888869"/>
                  </a:lnTo>
                  <a:lnTo>
                    <a:pt x="139446" y="2895219"/>
                  </a:lnTo>
                  <a:cubicBezTo>
                    <a:pt x="62484" y="2895219"/>
                    <a:pt x="0" y="2832989"/>
                    <a:pt x="0" y="2756154"/>
                  </a:cubicBezTo>
                  <a:lnTo>
                    <a:pt x="0" y="139065"/>
                  </a:lnTo>
                  <a:lnTo>
                    <a:pt x="6350" y="139065"/>
                  </a:lnTo>
                  <a:lnTo>
                    <a:pt x="0" y="139065"/>
                  </a:lnTo>
                  <a:moveTo>
                    <a:pt x="12700" y="139065"/>
                  </a:moveTo>
                  <a:lnTo>
                    <a:pt x="12700" y="2756154"/>
                  </a:lnTo>
                  <a:lnTo>
                    <a:pt x="6350" y="2756154"/>
                  </a:lnTo>
                  <a:lnTo>
                    <a:pt x="12700" y="2756154"/>
                  </a:lnTo>
                  <a:cubicBezTo>
                    <a:pt x="12700" y="2825877"/>
                    <a:pt x="69469" y="2882519"/>
                    <a:pt x="139446" y="2882519"/>
                  </a:cubicBezTo>
                  <a:lnTo>
                    <a:pt x="6948170" y="2882519"/>
                  </a:lnTo>
                  <a:cubicBezTo>
                    <a:pt x="7018147" y="2882519"/>
                    <a:pt x="7074915" y="2825877"/>
                    <a:pt x="7074915" y="2756154"/>
                  </a:cubicBezTo>
                  <a:lnTo>
                    <a:pt x="7074915" y="139065"/>
                  </a:lnTo>
                  <a:cubicBezTo>
                    <a:pt x="7074915" y="69342"/>
                    <a:pt x="7018147" y="12700"/>
                    <a:pt x="6948170" y="12700"/>
                  </a:cubicBezTo>
                  <a:lnTo>
                    <a:pt x="139446" y="12700"/>
                  </a:lnTo>
                  <a:lnTo>
                    <a:pt x="139446" y="6350"/>
                  </a:lnTo>
                  <a:lnTo>
                    <a:pt x="139446" y="12700"/>
                  </a:lnTo>
                  <a:cubicBezTo>
                    <a:pt x="69469" y="12700"/>
                    <a:pt x="12700" y="69342"/>
                    <a:pt x="12700" y="139065"/>
                  </a:cubicBezTo>
                  <a:close/>
                </a:path>
              </a:pathLst>
            </a:custGeom>
            <a:solidFill>
              <a:srgbClr val="BBC2DC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6737300" y="4926063"/>
            <a:ext cx="3117949" cy="399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3B353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Overall Profit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737300" y="5372100"/>
            <a:ext cx="4813250" cy="1232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Clear display of net profitability, essential for financial health assessment.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2029183" y="4684365"/>
            <a:ext cx="5315545" cy="2171403"/>
            <a:chOff x="0" y="0"/>
            <a:chExt cx="7087393" cy="2895203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7074789" cy="2882519"/>
            </a:xfrm>
            <a:custGeom>
              <a:avLst/>
              <a:gdLst/>
              <a:ahLst/>
              <a:cxnLst/>
              <a:rect l="l" t="t" r="r" b="b"/>
              <a:pathLst>
                <a:path w="7074789" h="2882519">
                  <a:moveTo>
                    <a:pt x="0" y="132715"/>
                  </a:moveTo>
                  <a:cubicBezTo>
                    <a:pt x="0" y="59436"/>
                    <a:pt x="59563" y="0"/>
                    <a:pt x="133096" y="0"/>
                  </a:cubicBezTo>
                  <a:lnTo>
                    <a:pt x="6941693" y="0"/>
                  </a:lnTo>
                  <a:cubicBezTo>
                    <a:pt x="7015226" y="0"/>
                    <a:pt x="7074789" y="59436"/>
                    <a:pt x="7074789" y="132715"/>
                  </a:cubicBezTo>
                  <a:lnTo>
                    <a:pt x="7074789" y="2749804"/>
                  </a:lnTo>
                  <a:cubicBezTo>
                    <a:pt x="7074789" y="2823083"/>
                    <a:pt x="7015226" y="2882519"/>
                    <a:pt x="6941693" y="2882519"/>
                  </a:cubicBezTo>
                  <a:lnTo>
                    <a:pt x="133096" y="2882519"/>
                  </a:lnTo>
                  <a:cubicBezTo>
                    <a:pt x="59563" y="2882519"/>
                    <a:pt x="0" y="2823083"/>
                    <a:pt x="0" y="2749804"/>
                  </a:cubicBezTo>
                  <a:close/>
                </a:path>
              </a:pathLst>
            </a:custGeom>
            <a:solidFill>
              <a:srgbClr val="D5DCF6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7087489" cy="2895219"/>
            </a:xfrm>
            <a:custGeom>
              <a:avLst/>
              <a:gdLst/>
              <a:ahLst/>
              <a:cxnLst/>
              <a:rect l="l" t="t" r="r" b="b"/>
              <a:pathLst>
                <a:path w="7087489" h="2895219">
                  <a:moveTo>
                    <a:pt x="0" y="139065"/>
                  </a:moveTo>
                  <a:cubicBezTo>
                    <a:pt x="0" y="62230"/>
                    <a:pt x="62484" y="0"/>
                    <a:pt x="139446" y="0"/>
                  </a:cubicBezTo>
                  <a:lnTo>
                    <a:pt x="6948043" y="0"/>
                  </a:lnTo>
                  <a:lnTo>
                    <a:pt x="6948043" y="6350"/>
                  </a:lnTo>
                  <a:lnTo>
                    <a:pt x="6948043" y="0"/>
                  </a:lnTo>
                  <a:cubicBezTo>
                    <a:pt x="7025005" y="0"/>
                    <a:pt x="7087489" y="62230"/>
                    <a:pt x="7087489" y="139065"/>
                  </a:cubicBezTo>
                  <a:lnTo>
                    <a:pt x="7081139" y="139065"/>
                  </a:lnTo>
                  <a:lnTo>
                    <a:pt x="7087489" y="139065"/>
                  </a:lnTo>
                  <a:lnTo>
                    <a:pt x="7087489" y="2756154"/>
                  </a:lnTo>
                  <a:lnTo>
                    <a:pt x="7081139" y="2756154"/>
                  </a:lnTo>
                  <a:lnTo>
                    <a:pt x="7087489" y="2756154"/>
                  </a:lnTo>
                  <a:cubicBezTo>
                    <a:pt x="7087489" y="2832989"/>
                    <a:pt x="7025005" y="2895219"/>
                    <a:pt x="6948043" y="2895219"/>
                  </a:cubicBezTo>
                  <a:lnTo>
                    <a:pt x="6948043" y="2888869"/>
                  </a:lnTo>
                  <a:lnTo>
                    <a:pt x="6948043" y="2895219"/>
                  </a:lnTo>
                  <a:lnTo>
                    <a:pt x="139446" y="2895219"/>
                  </a:lnTo>
                  <a:lnTo>
                    <a:pt x="139446" y="2888869"/>
                  </a:lnTo>
                  <a:lnTo>
                    <a:pt x="139446" y="2895219"/>
                  </a:lnTo>
                  <a:cubicBezTo>
                    <a:pt x="62484" y="2895219"/>
                    <a:pt x="0" y="2832989"/>
                    <a:pt x="0" y="2756154"/>
                  </a:cubicBezTo>
                  <a:lnTo>
                    <a:pt x="0" y="139065"/>
                  </a:lnTo>
                  <a:lnTo>
                    <a:pt x="6350" y="139065"/>
                  </a:lnTo>
                  <a:lnTo>
                    <a:pt x="0" y="139065"/>
                  </a:lnTo>
                  <a:moveTo>
                    <a:pt x="12700" y="139065"/>
                  </a:moveTo>
                  <a:lnTo>
                    <a:pt x="12700" y="2756154"/>
                  </a:lnTo>
                  <a:lnTo>
                    <a:pt x="6350" y="2756154"/>
                  </a:lnTo>
                  <a:lnTo>
                    <a:pt x="12700" y="2756154"/>
                  </a:lnTo>
                  <a:cubicBezTo>
                    <a:pt x="12700" y="2825877"/>
                    <a:pt x="69469" y="2882519"/>
                    <a:pt x="139446" y="2882519"/>
                  </a:cubicBezTo>
                  <a:lnTo>
                    <a:pt x="6948043" y="2882519"/>
                  </a:lnTo>
                  <a:cubicBezTo>
                    <a:pt x="7018020" y="2882519"/>
                    <a:pt x="7074789" y="2825877"/>
                    <a:pt x="7074789" y="2756154"/>
                  </a:cubicBezTo>
                  <a:lnTo>
                    <a:pt x="7074789" y="139065"/>
                  </a:lnTo>
                  <a:cubicBezTo>
                    <a:pt x="7074789" y="69342"/>
                    <a:pt x="7018020" y="12700"/>
                    <a:pt x="6948043" y="12700"/>
                  </a:cubicBezTo>
                  <a:lnTo>
                    <a:pt x="139446" y="12700"/>
                  </a:lnTo>
                  <a:lnTo>
                    <a:pt x="139446" y="6350"/>
                  </a:lnTo>
                  <a:lnTo>
                    <a:pt x="139446" y="12700"/>
                  </a:lnTo>
                  <a:cubicBezTo>
                    <a:pt x="69469" y="12700"/>
                    <a:pt x="12700" y="69342"/>
                    <a:pt x="12700" y="139065"/>
                  </a:cubicBezTo>
                  <a:close/>
                </a:path>
              </a:pathLst>
            </a:custGeom>
            <a:solidFill>
              <a:srgbClr val="BBC2DC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2280404" y="4926063"/>
            <a:ext cx="3117949" cy="399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3B353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Growth Rate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280404" y="5372100"/>
            <a:ext cx="4813101" cy="853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Percentage change indicating business expansion or contraction over time.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47886" y="7022306"/>
            <a:ext cx="16392228" cy="853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These cards act as a high-level summary, allowing users to rapidly grasp the current state of the business before delving into detailed analysis.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7EEF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A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47886" y="1732955"/>
            <a:ext cx="9534228" cy="1577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4875" b="1">
                <a:solidFill>
                  <a:srgbClr val="1F1E1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Consistent Visual Design: Theme and Color Palette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7886" y="3570982"/>
            <a:ext cx="9534228" cy="1232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A consistent color theme is vital for a professional and user-friendly dashboard. It enhances readability, reinforces branding, and prevents data misinterpretation due to visual clutter.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7886" y="4974729"/>
            <a:ext cx="9534228" cy="853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3348" lvl="1" indent="-136674" algn="l">
              <a:lnSpc>
                <a:spcPts val="2937"/>
              </a:lnSpc>
              <a:buFont typeface="Arial"/>
              <a:buChar char="•"/>
            </a:pPr>
            <a:r>
              <a:rPr lang="en-US" sz="1812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Enhanced Readability:</a:t>
            </a:r>
            <a:r>
              <a:rPr lang="en-US" sz="1812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 Thoughtfully chosen colors make data points and visuals easy to differentiate.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7886" y="5815756"/>
            <a:ext cx="9534228" cy="853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3348" lvl="1" indent="-136674" algn="l">
              <a:lnSpc>
                <a:spcPts val="2937"/>
              </a:lnSpc>
              <a:buFont typeface="Arial"/>
              <a:buChar char="•"/>
            </a:pPr>
            <a:r>
              <a:rPr lang="en-US" sz="1812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Brand Cohesion:</a:t>
            </a:r>
            <a:r>
              <a:rPr lang="en-US" sz="1812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 Aligning the dashboard's aesthetics with the company's brand guidelines fosters familiarity and trust.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7886" y="6656785"/>
            <a:ext cx="9534228" cy="853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3348" lvl="1" indent="-136674" algn="l">
              <a:lnSpc>
                <a:spcPts val="2937"/>
              </a:lnSpc>
              <a:buFont typeface="Arial"/>
              <a:buChar char="•"/>
            </a:pPr>
            <a:r>
              <a:rPr lang="en-US" sz="1812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Reduced Cognitive Load:</a:t>
            </a:r>
            <a:r>
              <a:rPr lang="en-US" sz="1812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 A harmonious color scheme allows users to focus on the insights rather than deciphering complex visuals.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7886" y="7681466"/>
            <a:ext cx="9534228" cy="853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We will apply a carefully selected color palette throughout all visual elements, including charts, tables, and summary cards.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7EEF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A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34045" y="622995"/>
            <a:ext cx="8075860" cy="787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4812" b="1">
                <a:solidFill>
                  <a:srgbClr val="1F1E1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Intuitive Navigation Menu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4045" y="1781919"/>
            <a:ext cx="16419910" cy="842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For dashboards with multiple pages or detailed sections, an intuitive navigation menu is indispensable. It ensures users can effortlessly move between different views and find the information they need.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2759571" y="2886968"/>
            <a:ext cx="12768857" cy="5843885"/>
            <a:chOff x="0" y="0"/>
            <a:chExt cx="17025143" cy="7791847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17025113" cy="7791831"/>
            </a:xfrm>
            <a:custGeom>
              <a:avLst/>
              <a:gdLst/>
              <a:ahLst/>
              <a:cxnLst/>
              <a:rect l="l" t="t" r="r" b="b"/>
              <a:pathLst>
                <a:path w="17025113" h="7791831">
                  <a:moveTo>
                    <a:pt x="0" y="0"/>
                  </a:moveTo>
                  <a:lnTo>
                    <a:pt x="17025113" y="0"/>
                  </a:lnTo>
                  <a:lnTo>
                    <a:pt x="17025113" y="7791831"/>
                  </a:lnTo>
                  <a:lnTo>
                    <a:pt x="0" y="7791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1" b="-22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3268184" y="4346030"/>
            <a:ext cx="820979" cy="820979"/>
            <a:chOff x="0" y="0"/>
            <a:chExt cx="1094638" cy="1094638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1094613" cy="1094613"/>
            </a:xfrm>
            <a:custGeom>
              <a:avLst/>
              <a:gdLst/>
              <a:ahLst/>
              <a:cxnLst/>
              <a:rect l="l" t="t" r="r" b="b"/>
              <a:pathLst>
                <a:path w="1094613" h="1094613">
                  <a:moveTo>
                    <a:pt x="0" y="0"/>
                  </a:moveTo>
                  <a:lnTo>
                    <a:pt x="1094613" y="0"/>
                  </a:lnTo>
                  <a:lnTo>
                    <a:pt x="1094613" y="1094613"/>
                  </a:lnTo>
                  <a:lnTo>
                    <a:pt x="0" y="1094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" b="-2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2536742" y="7321274"/>
            <a:ext cx="2397258" cy="49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7"/>
              </a:lnSpc>
            </a:pPr>
            <a:r>
              <a:rPr lang="en-US" sz="1750" b="1">
                <a:solidFill>
                  <a:srgbClr val="3B353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Test Flow</a:t>
            </a:r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0262631" y="4347569"/>
            <a:ext cx="820980" cy="820979"/>
            <a:chOff x="0" y="0"/>
            <a:chExt cx="1094640" cy="1094638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1094613" cy="1094613"/>
            </a:xfrm>
            <a:custGeom>
              <a:avLst/>
              <a:gdLst/>
              <a:ahLst/>
              <a:cxnLst/>
              <a:rect l="l" t="t" r="r" b="b"/>
              <a:pathLst>
                <a:path w="1094613" h="1094613">
                  <a:moveTo>
                    <a:pt x="0" y="0"/>
                  </a:moveTo>
                  <a:lnTo>
                    <a:pt x="1094613" y="0"/>
                  </a:lnTo>
                  <a:lnTo>
                    <a:pt x="1094613" y="1094613"/>
                  </a:lnTo>
                  <a:lnTo>
                    <a:pt x="0" y="1094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2" b="-2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9515541" y="7078316"/>
            <a:ext cx="2397257" cy="981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7"/>
              </a:lnSpc>
            </a:pPr>
            <a:r>
              <a:rPr lang="en-US" sz="1750" b="1">
                <a:solidFill>
                  <a:srgbClr val="3B353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Link Actions</a:t>
            </a: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7257851" y="4347569"/>
            <a:ext cx="820979" cy="820979"/>
            <a:chOff x="0" y="0"/>
            <a:chExt cx="1094638" cy="1094638"/>
          </a:xfrm>
        </p:grpSpPr>
        <p:sp>
          <p:nvSpPr>
            <p:cNvPr id="17" name="Freeform 17" descr="preencoded.png"/>
            <p:cNvSpPr/>
            <p:nvPr/>
          </p:nvSpPr>
          <p:spPr>
            <a:xfrm>
              <a:off x="0" y="0"/>
              <a:ext cx="1094613" cy="1094613"/>
            </a:xfrm>
            <a:custGeom>
              <a:avLst/>
              <a:gdLst/>
              <a:ahLst/>
              <a:cxnLst/>
              <a:rect l="l" t="t" r="r" b="b"/>
              <a:pathLst>
                <a:path w="1094613" h="1094613">
                  <a:moveTo>
                    <a:pt x="0" y="0"/>
                  </a:moveTo>
                  <a:lnTo>
                    <a:pt x="1094613" y="0"/>
                  </a:lnTo>
                  <a:lnTo>
                    <a:pt x="1094613" y="1094613"/>
                  </a:lnTo>
                  <a:lnTo>
                    <a:pt x="0" y="1094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2" b="-2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6510761" y="7078316"/>
            <a:ext cx="2397258" cy="981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7"/>
              </a:lnSpc>
            </a:pPr>
            <a:r>
              <a:rPr lang="en-US" sz="1750" b="1">
                <a:solidFill>
                  <a:srgbClr val="3B353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Design Buttons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4236650" y="4347569"/>
            <a:ext cx="820979" cy="820979"/>
            <a:chOff x="0" y="0"/>
            <a:chExt cx="1094638" cy="1094638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1094613" cy="1094613"/>
            </a:xfrm>
            <a:custGeom>
              <a:avLst/>
              <a:gdLst/>
              <a:ahLst/>
              <a:cxnLst/>
              <a:rect l="l" t="t" r="r" b="b"/>
              <a:pathLst>
                <a:path w="1094613" h="1094613">
                  <a:moveTo>
                    <a:pt x="0" y="0"/>
                  </a:moveTo>
                  <a:lnTo>
                    <a:pt x="1094613" y="0"/>
                  </a:lnTo>
                  <a:lnTo>
                    <a:pt x="1094613" y="1094613"/>
                  </a:lnTo>
                  <a:lnTo>
                    <a:pt x="0" y="1094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-2" b="-2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3440301" y="7321274"/>
            <a:ext cx="2397258" cy="49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7"/>
              </a:lnSpc>
            </a:pPr>
            <a:r>
              <a:rPr lang="en-US" sz="1750" b="1">
                <a:solidFill>
                  <a:srgbClr val="3B353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Plan Pages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34045" y="8898285"/>
            <a:ext cx="16419910" cy="842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Implementing a clear navigation structure, whether through tabs, buttons, or bookmarks, significantly improves the user experience and overall usability of the dashboard.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893</Words>
  <Application>Microsoft Office PowerPoint</Application>
  <PresentationFormat>Custom</PresentationFormat>
  <Paragraphs>109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Calibri</vt:lpstr>
      <vt:lpstr>Alexandria Bold</vt:lpstr>
      <vt:lpstr>Arimo</vt:lpstr>
      <vt:lpstr>Arimo Bold</vt:lpstr>
      <vt:lpstr>Alexandria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Unlocking-Business-Insights-with-Power-BI-Dashboards.pptx</dc:title>
  <cp:lastModifiedBy>Arnab Pal</cp:lastModifiedBy>
  <cp:revision>4</cp:revision>
  <dcterms:created xsi:type="dcterms:W3CDTF">2006-08-16T00:00:00Z</dcterms:created>
  <dcterms:modified xsi:type="dcterms:W3CDTF">2025-08-08T12:49:46Z</dcterms:modified>
  <dc:identifier>DAGvfK7nv9U</dc:identifier>
</cp:coreProperties>
</file>